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5" r:id="rId5"/>
    <p:sldId id="266" r:id="rId6"/>
    <p:sldId id="268" r:id="rId7"/>
    <p:sldId id="269" r:id="rId8"/>
    <p:sldId id="270" r:id="rId9"/>
    <p:sldId id="272" r:id="rId10"/>
    <p:sldId id="271" r:id="rId11"/>
    <p:sldId id="274" r:id="rId12"/>
    <p:sldId id="273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DE523-294D-40C4-97D6-F9444C4AD2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267D22B-626B-4BD3-8E90-45EB54D2F0C3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Presentar obras relacionadas con la Dictadura Militar y la desigualdad social</a:t>
          </a:r>
        </a:p>
      </dgm:t>
    </dgm:pt>
    <dgm:pt modelId="{29417F52-196A-4039-AE04-2F74A9E87F6A}" type="parTrans" cxnId="{5BDA6E7E-4753-46CF-93B5-6F9B6519AEB7}">
      <dgm:prSet/>
      <dgm:spPr/>
      <dgm:t>
        <a:bodyPr/>
        <a:lstStyle/>
        <a:p>
          <a:endParaRPr lang="es-CL"/>
        </a:p>
      </dgm:t>
    </dgm:pt>
    <dgm:pt modelId="{62A17AAA-8CA2-409C-B352-FD5AEB69BFEF}" type="sibTrans" cxnId="{5BDA6E7E-4753-46CF-93B5-6F9B6519AEB7}">
      <dgm:prSet/>
      <dgm:spPr/>
      <dgm:t>
        <a:bodyPr/>
        <a:lstStyle/>
        <a:p>
          <a:endParaRPr lang="es-CL"/>
        </a:p>
      </dgm:t>
    </dgm:pt>
    <dgm:pt modelId="{DA41FF25-6457-4F39-B61E-2204F3299600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Crear conciencia de la necesidad de un cambio en las estructuras socioeconómicas</a:t>
          </a:r>
        </a:p>
      </dgm:t>
    </dgm:pt>
    <dgm:pt modelId="{BD9D2B06-3F01-416B-8EF4-E0CCF1A08A0D}" type="parTrans" cxnId="{A2B5260D-8AA8-4BA9-9A69-05945BC312FC}">
      <dgm:prSet/>
      <dgm:spPr/>
      <dgm:t>
        <a:bodyPr/>
        <a:lstStyle/>
        <a:p>
          <a:endParaRPr lang="es-CL"/>
        </a:p>
      </dgm:t>
    </dgm:pt>
    <dgm:pt modelId="{644DFDE2-7B95-494A-ABDC-41A7988A825F}" type="sibTrans" cxnId="{A2B5260D-8AA8-4BA9-9A69-05945BC312FC}">
      <dgm:prSet/>
      <dgm:spPr/>
      <dgm:t>
        <a:bodyPr/>
        <a:lstStyle/>
        <a:p>
          <a:endParaRPr lang="es-CL"/>
        </a:p>
      </dgm:t>
    </dgm:pt>
    <dgm:pt modelId="{D4691C72-F4E0-449F-8A21-FEC305C069CB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Busca fomentar una unidad latinoamericana y “despertar” a la conciencia social </a:t>
          </a:r>
        </a:p>
      </dgm:t>
    </dgm:pt>
    <dgm:pt modelId="{70F96F4D-C98F-4912-8FE8-62D5D158C452}" type="parTrans" cxnId="{B87B1A4F-F814-46D7-A604-11BEB0CA7D3F}">
      <dgm:prSet/>
      <dgm:spPr/>
      <dgm:t>
        <a:bodyPr/>
        <a:lstStyle/>
        <a:p>
          <a:endParaRPr lang="es-CL"/>
        </a:p>
      </dgm:t>
    </dgm:pt>
    <dgm:pt modelId="{56D47B11-2E7A-48AF-811D-2446E285E81D}" type="sibTrans" cxnId="{B87B1A4F-F814-46D7-A604-11BEB0CA7D3F}">
      <dgm:prSet/>
      <dgm:spPr/>
      <dgm:t>
        <a:bodyPr/>
        <a:lstStyle/>
        <a:p>
          <a:endParaRPr lang="es-CL"/>
        </a:p>
      </dgm:t>
    </dgm:pt>
    <dgm:pt modelId="{0A149EC5-78B7-4E3F-AFE2-009739157900}" type="pres">
      <dgm:prSet presAssocID="{C9FDE523-294D-40C4-97D6-F9444C4AD250}" presName="CompostProcess" presStyleCnt="0">
        <dgm:presLayoutVars>
          <dgm:dir/>
          <dgm:resizeHandles val="exact"/>
        </dgm:presLayoutVars>
      </dgm:prSet>
      <dgm:spPr/>
    </dgm:pt>
    <dgm:pt modelId="{9A4D2F0D-044F-44F6-AF4D-2721038661C2}" type="pres">
      <dgm:prSet presAssocID="{C9FDE523-294D-40C4-97D6-F9444C4AD250}" presName="arrow" presStyleLbl="bgShp" presStyleIdx="0" presStyleCnt="1" custScaleX="104762"/>
      <dgm:spPr>
        <a:solidFill>
          <a:schemeClr val="tx2">
            <a:lumMod val="60000"/>
            <a:lumOff val="40000"/>
          </a:schemeClr>
        </a:solidFill>
      </dgm:spPr>
    </dgm:pt>
    <dgm:pt modelId="{90AE4C84-303D-48FF-8850-B37C7A5F2ECC}" type="pres">
      <dgm:prSet presAssocID="{C9FDE523-294D-40C4-97D6-F9444C4AD250}" presName="linearProcess" presStyleCnt="0"/>
      <dgm:spPr/>
    </dgm:pt>
    <dgm:pt modelId="{8665CCB6-DCB5-4224-BE1C-9859E121AAC0}" type="pres">
      <dgm:prSet presAssocID="{B267D22B-626B-4BD3-8E90-45EB54D2F0C3}" presName="textNode" presStyleLbl="node1" presStyleIdx="0" presStyleCnt="3" custScaleY="144844">
        <dgm:presLayoutVars>
          <dgm:bulletEnabled val="1"/>
        </dgm:presLayoutVars>
      </dgm:prSet>
      <dgm:spPr/>
    </dgm:pt>
    <dgm:pt modelId="{FECCF7B6-9BD7-4773-8A96-866D8F6B27AB}" type="pres">
      <dgm:prSet presAssocID="{62A17AAA-8CA2-409C-B352-FD5AEB69BFEF}" presName="sibTrans" presStyleCnt="0"/>
      <dgm:spPr/>
    </dgm:pt>
    <dgm:pt modelId="{E924805E-35EB-492B-99E3-645F694F85FD}" type="pres">
      <dgm:prSet presAssocID="{DA41FF25-6457-4F39-B61E-2204F3299600}" presName="textNode" presStyleLbl="node1" presStyleIdx="1" presStyleCnt="3">
        <dgm:presLayoutVars>
          <dgm:bulletEnabled val="1"/>
        </dgm:presLayoutVars>
      </dgm:prSet>
      <dgm:spPr/>
    </dgm:pt>
    <dgm:pt modelId="{421C889E-1F91-4AF0-B0A2-13BEC4C9DF34}" type="pres">
      <dgm:prSet presAssocID="{644DFDE2-7B95-494A-ABDC-41A7988A825F}" presName="sibTrans" presStyleCnt="0"/>
      <dgm:spPr/>
    </dgm:pt>
    <dgm:pt modelId="{63E3544E-7839-4B7F-8EA0-0ADCA1E02BF1}" type="pres">
      <dgm:prSet presAssocID="{D4691C72-F4E0-449F-8A21-FEC305C069C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2B5260D-8AA8-4BA9-9A69-05945BC312FC}" srcId="{C9FDE523-294D-40C4-97D6-F9444C4AD250}" destId="{DA41FF25-6457-4F39-B61E-2204F3299600}" srcOrd="1" destOrd="0" parTransId="{BD9D2B06-3F01-416B-8EF4-E0CCF1A08A0D}" sibTransId="{644DFDE2-7B95-494A-ABDC-41A7988A825F}"/>
    <dgm:cxn modelId="{B87B1A4F-F814-46D7-A604-11BEB0CA7D3F}" srcId="{C9FDE523-294D-40C4-97D6-F9444C4AD250}" destId="{D4691C72-F4E0-449F-8A21-FEC305C069CB}" srcOrd="2" destOrd="0" parTransId="{70F96F4D-C98F-4912-8FE8-62D5D158C452}" sibTransId="{56D47B11-2E7A-48AF-811D-2446E285E81D}"/>
    <dgm:cxn modelId="{2962227D-DCE7-4AAD-8868-A0825AEB43B5}" type="presOf" srcId="{B267D22B-626B-4BD3-8E90-45EB54D2F0C3}" destId="{8665CCB6-DCB5-4224-BE1C-9859E121AAC0}" srcOrd="0" destOrd="0" presId="urn:microsoft.com/office/officeart/2005/8/layout/hProcess9"/>
    <dgm:cxn modelId="{5BDA6E7E-4753-46CF-93B5-6F9B6519AEB7}" srcId="{C9FDE523-294D-40C4-97D6-F9444C4AD250}" destId="{B267D22B-626B-4BD3-8E90-45EB54D2F0C3}" srcOrd="0" destOrd="0" parTransId="{29417F52-196A-4039-AE04-2F74A9E87F6A}" sibTransId="{62A17AAA-8CA2-409C-B352-FD5AEB69BFEF}"/>
    <dgm:cxn modelId="{11162A86-3846-461B-B2A5-A45E39F196CD}" type="presOf" srcId="{DA41FF25-6457-4F39-B61E-2204F3299600}" destId="{E924805E-35EB-492B-99E3-645F694F85FD}" srcOrd="0" destOrd="0" presId="urn:microsoft.com/office/officeart/2005/8/layout/hProcess9"/>
    <dgm:cxn modelId="{ED8623BB-8FA6-4449-ACD2-5CCE3407F2C7}" type="presOf" srcId="{C9FDE523-294D-40C4-97D6-F9444C4AD250}" destId="{0A149EC5-78B7-4E3F-AFE2-009739157900}" srcOrd="0" destOrd="0" presId="urn:microsoft.com/office/officeart/2005/8/layout/hProcess9"/>
    <dgm:cxn modelId="{45EEB7E7-5EB3-4D61-8DA6-0B3CA3A3E12B}" type="presOf" srcId="{D4691C72-F4E0-449F-8A21-FEC305C069CB}" destId="{63E3544E-7839-4B7F-8EA0-0ADCA1E02BF1}" srcOrd="0" destOrd="0" presId="urn:microsoft.com/office/officeart/2005/8/layout/hProcess9"/>
    <dgm:cxn modelId="{A17B4B1C-8A26-44E1-B0B0-5DEF43248C4A}" type="presParOf" srcId="{0A149EC5-78B7-4E3F-AFE2-009739157900}" destId="{9A4D2F0D-044F-44F6-AF4D-2721038661C2}" srcOrd="0" destOrd="0" presId="urn:microsoft.com/office/officeart/2005/8/layout/hProcess9"/>
    <dgm:cxn modelId="{945119E8-A5F1-4387-9DBD-8773CB6DC2E6}" type="presParOf" srcId="{0A149EC5-78B7-4E3F-AFE2-009739157900}" destId="{90AE4C84-303D-48FF-8850-B37C7A5F2ECC}" srcOrd="1" destOrd="0" presId="urn:microsoft.com/office/officeart/2005/8/layout/hProcess9"/>
    <dgm:cxn modelId="{4FDAD704-7764-4ABE-8A30-4B4C3AB042F5}" type="presParOf" srcId="{90AE4C84-303D-48FF-8850-B37C7A5F2ECC}" destId="{8665CCB6-DCB5-4224-BE1C-9859E121AAC0}" srcOrd="0" destOrd="0" presId="urn:microsoft.com/office/officeart/2005/8/layout/hProcess9"/>
    <dgm:cxn modelId="{76C17473-E4D6-4A60-AD35-A28207B4A084}" type="presParOf" srcId="{90AE4C84-303D-48FF-8850-B37C7A5F2ECC}" destId="{FECCF7B6-9BD7-4773-8A96-866D8F6B27AB}" srcOrd="1" destOrd="0" presId="urn:microsoft.com/office/officeart/2005/8/layout/hProcess9"/>
    <dgm:cxn modelId="{E4E86061-8A26-438C-A199-67B403F33CF9}" type="presParOf" srcId="{90AE4C84-303D-48FF-8850-B37C7A5F2ECC}" destId="{E924805E-35EB-492B-99E3-645F694F85FD}" srcOrd="2" destOrd="0" presId="urn:microsoft.com/office/officeart/2005/8/layout/hProcess9"/>
    <dgm:cxn modelId="{83A22FFA-FA93-410C-8790-D486771E1A56}" type="presParOf" srcId="{90AE4C84-303D-48FF-8850-B37C7A5F2ECC}" destId="{421C889E-1F91-4AF0-B0A2-13BEC4C9DF34}" srcOrd="3" destOrd="0" presId="urn:microsoft.com/office/officeart/2005/8/layout/hProcess9"/>
    <dgm:cxn modelId="{3F786D3E-508C-44B6-A946-20ABDD496540}" type="presParOf" srcId="{90AE4C84-303D-48FF-8850-B37C7A5F2ECC}" destId="{63E3544E-7839-4B7F-8EA0-0ADCA1E02BF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D2F0D-044F-44F6-AF4D-2721038661C2}">
      <dsp:nvSpPr>
        <dsp:cNvPr id="0" name=""/>
        <dsp:cNvSpPr/>
      </dsp:nvSpPr>
      <dsp:spPr>
        <a:xfrm>
          <a:off x="429801" y="0"/>
          <a:ext cx="6988997" cy="4144963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5CCB6-DCB5-4224-BE1C-9859E121AAC0}">
      <dsp:nvSpPr>
        <dsp:cNvPr id="0" name=""/>
        <dsp:cNvSpPr/>
      </dsp:nvSpPr>
      <dsp:spPr>
        <a:xfrm>
          <a:off x="8431" y="871735"/>
          <a:ext cx="2526268" cy="2401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solidFill>
                <a:schemeClr val="tx1"/>
              </a:solidFill>
            </a:rPr>
            <a:t>Presentar obras relacionadas con la Dictadura Militar y la desigualdad social</a:t>
          </a:r>
        </a:p>
      </dsp:txBody>
      <dsp:txXfrm>
        <a:off x="125662" y="988966"/>
        <a:ext cx="2291806" cy="2167030"/>
      </dsp:txXfrm>
    </dsp:sp>
    <dsp:sp modelId="{E924805E-35EB-492B-99E3-645F694F85FD}">
      <dsp:nvSpPr>
        <dsp:cNvPr id="0" name=""/>
        <dsp:cNvSpPr/>
      </dsp:nvSpPr>
      <dsp:spPr>
        <a:xfrm>
          <a:off x="2661165" y="1243488"/>
          <a:ext cx="2526268" cy="165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solidFill>
                <a:schemeClr val="tx1"/>
              </a:solidFill>
            </a:rPr>
            <a:t>Crear conciencia de la necesidad de un cambio en las estructuras socioeconómicas</a:t>
          </a:r>
        </a:p>
      </dsp:txBody>
      <dsp:txXfrm>
        <a:off x="2742101" y="1324424"/>
        <a:ext cx="2364396" cy="1496113"/>
      </dsp:txXfrm>
    </dsp:sp>
    <dsp:sp modelId="{63E3544E-7839-4B7F-8EA0-0ADCA1E02BF1}">
      <dsp:nvSpPr>
        <dsp:cNvPr id="0" name=""/>
        <dsp:cNvSpPr/>
      </dsp:nvSpPr>
      <dsp:spPr>
        <a:xfrm>
          <a:off x="5313900" y="1243488"/>
          <a:ext cx="2526268" cy="165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solidFill>
                <a:schemeClr val="tx1"/>
              </a:solidFill>
            </a:rPr>
            <a:t>Busca fomentar una unidad latinoamericana y “despertar” a la conciencia social </a:t>
          </a:r>
        </a:p>
      </dsp:txBody>
      <dsp:txXfrm>
        <a:off x="5394836" y="1324424"/>
        <a:ext cx="2364396" cy="1496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2BB18-5AC9-465D-94C5-FAB216AFB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9B96EF-6F52-41AD-9DD0-076DC1DF1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A84938-C9E1-4093-88E4-2657E37A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2F46-0357-4313-A817-65D4AEBAF38D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BC9440-F98D-4F32-B5E6-E3688761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AE8BB5-0EB3-485B-A64B-00905342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911-7C29-42B1-BA3E-27A040258B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648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A729D-0EB1-4851-9CB3-4E0E0772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32B8D3-71B4-4A71-B451-19B196AE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AFA419-DE3C-4115-AE95-8F780023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2F46-0357-4313-A817-65D4AEBAF38D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4B8884-49EA-4D86-97C4-374B8983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4FE357-FC66-447F-9408-A39B685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911-7C29-42B1-BA3E-27A040258B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57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323231-C4DC-441D-B6DA-75D3946B7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5943FE-3CEA-42AD-A459-5B2E9C470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0E5AAA-EE5A-4F20-8378-EC3BC494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2F46-0357-4313-A817-65D4AEBAF38D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743248-C5B2-4B1D-BFD1-67918130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E0CE41-6929-44FC-83D9-60C70839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911-7C29-42B1-BA3E-27A040258B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392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D6D2A-1C04-4C85-AE25-D218C338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605EFA-15A8-4D06-AECB-D618C29EB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FAF29C-8519-4A05-9D66-6E077A72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2F46-0357-4313-A817-65D4AEBAF38D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E3B716-0D05-4007-BC95-8E655CD99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EFF2FD-EDF6-4D7B-9BCF-345ADC16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911-7C29-42B1-BA3E-27A040258B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28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3E669-F5BF-4F5B-A63E-E48F8616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7E2C9A-53C7-49EF-A4CD-D1222B4C2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906F1-DCE9-4EA4-A1B8-9594322C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2F46-0357-4313-A817-65D4AEBAF38D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74167-0CD6-47F5-85BF-AD9772D8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B8DF8C-2145-4CAA-B5F6-620625E5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911-7C29-42B1-BA3E-27A040258B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8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966BA-E1FB-42C0-8EA8-1CAD32A3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9AA70-C43E-4D11-8BDA-0EA0EC342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A2844-48C3-4389-B39A-B0D693D6C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30CC1D-2B54-4E88-B8BC-2A2BE43AC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2F46-0357-4313-A817-65D4AEBAF38D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FDFEEF-B3F8-4EB4-8072-8BE9EA78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0F9792-0913-45AA-BF52-AC5F4E7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911-7C29-42B1-BA3E-27A040258B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486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5142A-3912-49CE-9D75-AA6F8641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D78E9A-9621-4002-B7EF-8B8A9427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670828-C2E3-484E-807C-96C4EAE13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2D8C33-1D56-4FE7-B608-9BE8D8905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1EB027-7BD3-4375-8491-CE180FE0D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8855C7-7521-4202-ABD7-8AB04A62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2F46-0357-4313-A817-65D4AEBAF38D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6A9B707-3931-48E8-9196-FDE3597D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D174C0-345E-40D2-A9DB-2BB1615E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911-7C29-42B1-BA3E-27A040258B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31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C35F5-7675-40B0-B270-6D71D61B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1BDED0-EAE1-49A9-8703-F2240F8F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2F46-0357-4313-A817-65D4AEBAF38D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309893-CE12-45C3-9DEC-FD4F979B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615B3D-D6F5-4CE3-9E6A-3E5F1CC3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911-7C29-42B1-BA3E-27A040258B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11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14922F-3730-45E2-98D4-C73A4B81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2F46-0357-4313-A817-65D4AEBAF38D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298D25-D7B6-46D1-9A52-39D2EF23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6204D1-3589-45BB-9438-258F27D4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911-7C29-42B1-BA3E-27A040258B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967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71D12-9D08-4BD1-B512-0229595B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42D7A0-5DE4-4FD9-8667-098AC2030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4E86BC-A44D-4021-A557-521DC3A54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AA574-C47D-479C-BED7-E33D2744E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2F46-0357-4313-A817-65D4AEBAF38D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A60414-206C-4508-A8D0-B66196241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AEAEFE-A964-45AD-971F-BB50C20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911-7C29-42B1-BA3E-27A040258B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681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03881-BD11-49B9-BDBB-B3307E41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82CFF4-0E10-4F74-9F90-301DE4F4F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28CB53-D89D-4190-8093-3AE1C1C26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430EF9-2154-4A53-A6BC-84A95C6B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2F46-0357-4313-A817-65D4AEBAF38D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5FE2C3-5586-4F77-9B97-E13CB541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8C152F-F5CD-44DC-AF04-97F6A63B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911-7C29-42B1-BA3E-27A040258B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26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2031C6-83E1-419D-B6E6-2C11B844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B7C473-C24A-41FC-935F-0996B8393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51F1F-BF66-49D2-9EFC-DDB7C8020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2F46-0357-4313-A817-65D4AEBAF38D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C0722B-A5A2-49F2-9DDA-4E66E39B5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BE478E-71BA-4420-80BC-82A5C321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9911-7C29-42B1-BA3E-27A040258B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008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/index.php?title=Recados_de_Gabriela_Mistral&amp;action=edit&amp;redlink=1" TargetMode="External"/><Relationship Id="rId3" Type="http://schemas.openxmlformats.org/officeDocument/2006/relationships/hyperlink" Target="https://es.wikipedia.org/w/index.php?title=Bach_(%C3%A1lbum)&amp;action=edit&amp;redlink=1" TargetMode="External"/><Relationship Id="rId7" Type="http://schemas.openxmlformats.org/officeDocument/2006/relationships/hyperlink" Target="https://es.wikipedia.org/w/index.php?title=Cordillera_(%C3%A1lbum)&amp;action=edit&amp;redlink=1" TargetMode="External"/><Relationship Id="rId2" Type="http://schemas.openxmlformats.org/officeDocument/2006/relationships/hyperlink" Target="https://es.wikipedia.org/w/index.php?title=Barroco_Andino_(%C3%A1lbum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/index.php?title=La_quena_bien_temperada&amp;action=edit&amp;redlink=1" TargetMode="External"/><Relationship Id="rId5" Type="http://schemas.openxmlformats.org/officeDocument/2006/relationships/hyperlink" Target="https://es.wikipedia.org/w/index.php?title=M%C3%BAsica_maravillosa&amp;action=edit&amp;redlink=1" TargetMode="External"/><Relationship Id="rId4" Type="http://schemas.openxmlformats.org/officeDocument/2006/relationships/hyperlink" Target="https://es.wikipedia.org/w/index.php?title=In_camera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__4x4KyB14" TargetMode="External"/><Relationship Id="rId2" Type="http://schemas.openxmlformats.org/officeDocument/2006/relationships/hyperlink" Target="https://youtu.be/MUT26PcvMP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Illapu" TargetMode="External"/><Relationship Id="rId13" Type="http://schemas.openxmlformats.org/officeDocument/2006/relationships/hyperlink" Target="https://es.wikipedia.org/wiki/Horacio_Salinas" TargetMode="External"/><Relationship Id="rId18" Type="http://schemas.openxmlformats.org/officeDocument/2006/relationships/hyperlink" Target="https://es.wikipedia.org/wiki/Payo_Grondona" TargetMode="External"/><Relationship Id="rId3" Type="http://schemas.openxmlformats.org/officeDocument/2006/relationships/hyperlink" Target="https://es.wikipedia.org/wiki/V%C3%ADctor_Jara" TargetMode="External"/><Relationship Id="rId21" Type="http://schemas.openxmlformats.org/officeDocument/2006/relationships/hyperlink" Target="https://es.wikipedia.org/wiki/Tiemponuevo" TargetMode="External"/><Relationship Id="rId7" Type="http://schemas.openxmlformats.org/officeDocument/2006/relationships/hyperlink" Target="https://es.wikipedia.org/wiki/Los_Jaivas" TargetMode="External"/><Relationship Id="rId12" Type="http://schemas.openxmlformats.org/officeDocument/2006/relationships/hyperlink" Target="https://es.wikipedia.org/wiki/H%C3%A9ctor_Pavez" TargetMode="External"/><Relationship Id="rId17" Type="http://schemas.openxmlformats.org/officeDocument/2006/relationships/hyperlink" Target="https://es.wikipedia.org/wiki/Tito_Fern%C3%A1ndez_(cantautor)" TargetMode="External"/><Relationship Id="rId2" Type="http://schemas.openxmlformats.org/officeDocument/2006/relationships/hyperlink" Target="https://es.wikipedia.org/wiki/Violeta_Parra" TargetMode="External"/><Relationship Id="rId16" Type="http://schemas.openxmlformats.org/officeDocument/2006/relationships/hyperlink" Target="https://es.wikipedia.org/wiki/Rolando_Alarc%C3%B3n" TargetMode="External"/><Relationship Id="rId20" Type="http://schemas.openxmlformats.org/officeDocument/2006/relationships/hyperlink" Target="https://es.wikipedia.org/wiki/Isabel_Par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Grupo_Congreso" TargetMode="External"/><Relationship Id="rId11" Type="http://schemas.openxmlformats.org/officeDocument/2006/relationships/hyperlink" Target="https://es.wikipedia.org/wiki/Luis_Advis" TargetMode="External"/><Relationship Id="rId5" Type="http://schemas.openxmlformats.org/officeDocument/2006/relationships/hyperlink" Target="https://es.wikipedia.org/wiki/Quilapay%C3%BAn" TargetMode="External"/><Relationship Id="rId15" Type="http://schemas.openxmlformats.org/officeDocument/2006/relationships/hyperlink" Target="https://es.wikipedia.org/wiki/Quelentaro" TargetMode="External"/><Relationship Id="rId23" Type="http://schemas.openxmlformats.org/officeDocument/2006/relationships/image" Target="../media/image6.png"/><Relationship Id="rId10" Type="http://schemas.openxmlformats.org/officeDocument/2006/relationships/hyperlink" Target="https://es.wikipedia.org/wiki/Patricio_Manns" TargetMode="External"/><Relationship Id="rId19" Type="http://schemas.openxmlformats.org/officeDocument/2006/relationships/hyperlink" Target="https://es.wikipedia.org/wiki/%C3%81ngel_Parra" TargetMode="External"/><Relationship Id="rId4" Type="http://schemas.openxmlformats.org/officeDocument/2006/relationships/hyperlink" Target="https://es.wikipedia.org/wiki/Inti-Illimani" TargetMode="External"/><Relationship Id="rId9" Type="http://schemas.openxmlformats.org/officeDocument/2006/relationships/hyperlink" Target="https://es.wikipedia.org/wiki/Barroco_Andino_(banda)" TargetMode="External"/><Relationship Id="rId14" Type="http://schemas.openxmlformats.org/officeDocument/2006/relationships/hyperlink" Target="https://es.wikipedia.org/wiki/Pedro_Y%C3%A1%C3%B1ez" TargetMode="External"/><Relationship Id="rId22" Type="http://schemas.openxmlformats.org/officeDocument/2006/relationships/hyperlink" Target="https://es.wikipedia.org/wiki/Tr%C3%ADo_Lonqu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trón de fondo&#10;&#10;Descripción generada automáticamente">
            <a:extLst>
              <a:ext uri="{FF2B5EF4-FFF2-40B4-BE49-F238E27FC236}">
                <a16:creationId xmlns:a16="http://schemas.microsoft.com/office/drawing/2014/main" id="{26A5A371-6191-4DF3-A1E7-F699B743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38" b="341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9A1B6F-C6CE-4D4C-920A-2CBC6CE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L" sz="5400" dirty="0">
                <a:solidFill>
                  <a:srgbClr val="7030A0"/>
                </a:solidFill>
              </a:rPr>
              <a:t>Clases de música PPT 14 </a:t>
            </a:r>
            <a:br>
              <a:rPr lang="es-CL" sz="5400" dirty="0">
                <a:solidFill>
                  <a:srgbClr val="7030A0"/>
                </a:solidFill>
              </a:rPr>
            </a:br>
            <a:r>
              <a:rPr lang="es-CL" sz="5400" dirty="0">
                <a:solidFill>
                  <a:srgbClr val="7030A0"/>
                </a:solidFill>
              </a:rPr>
              <a:t>“Barroco Andino”</a:t>
            </a:r>
            <a:endParaRPr lang="es-CL" sz="5200" dirty="0">
              <a:solidFill>
                <a:srgbClr val="7030A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626D78-1DE2-4EBB-80EF-A9EF7A3A6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Prof. Claudia Coñuecar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2C2A43-59DF-4ED9-B6C4-B7C55F358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376" y="4916498"/>
            <a:ext cx="1603696" cy="16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2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AAD35E-A0E3-4D9D-8BFE-7FEF929BC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 grupo se refunda en 1985 con nuevos integrantes, siempre bajo la dirección musical y artística de </a:t>
            </a:r>
            <a: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Jaime Soto León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se conserva la idea original, pero se incorporan, además, obras de compositores de períodos posteriores al Barroco, tales como </a:t>
            </a:r>
            <a:r>
              <a:rPr lang="es-E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Mussorgsky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Tchaikovsky y </a:t>
            </a:r>
            <a:r>
              <a:rPr lang="es-E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Prokofiev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y obras compuestas por el propio director. El conjunto agrega también un nuevo elemento a su trabajo: la </a:t>
            </a:r>
            <a:r>
              <a:rPr lang="es-ES" b="0" i="0" u="none" strike="noStrike" dirty="0">
                <a:effectLst/>
                <a:latin typeface="Arial" panose="020B0604020202020204" pitchFamily="34" charset="0"/>
              </a:rPr>
              <a:t>voz</a:t>
            </a:r>
            <a:r>
              <a:rPr lang="es-ES" b="0" i="0" dirty="0">
                <a:effectLst/>
                <a:latin typeface="Arial" panose="020B0604020202020204" pitchFamily="34" charset="0"/>
              </a:rPr>
              <a:t>,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enriqueciendo las presentaciones en vivo con el canto de sus músicos.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000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B2C94A-B94D-4231-B926-C497D29AE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30"/>
          <a:stretch/>
        </p:blipFill>
        <p:spPr>
          <a:xfrm>
            <a:off x="6025580" y="1173088"/>
            <a:ext cx="5394895" cy="40431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49C1AB-7151-4463-8CDF-B0B812D19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6" y="1399525"/>
            <a:ext cx="3850990" cy="3816758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31B4A07-D81F-4B8D-A606-71009C92DAC2}"/>
              </a:ext>
            </a:extLst>
          </p:cNvPr>
          <p:cNvCxnSpPr/>
          <p:nvPr/>
        </p:nvCxnSpPr>
        <p:spPr>
          <a:xfrm>
            <a:off x="1457325" y="2724150"/>
            <a:ext cx="2600325" cy="2952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BF972D5-6C5D-417E-9C65-36D9D81A1270}"/>
              </a:ext>
            </a:extLst>
          </p:cNvPr>
          <p:cNvSpPr txBox="1"/>
          <p:nvPr/>
        </p:nvSpPr>
        <p:spPr>
          <a:xfrm>
            <a:off x="3352800" y="5838825"/>
            <a:ext cx="408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Gonzalo, mi compañero en la Universidad</a:t>
            </a:r>
          </a:p>
        </p:txBody>
      </p:sp>
    </p:spTree>
    <p:extLst>
      <p:ext uri="{BB962C8B-B14F-4D97-AF65-F5344CB8AC3E}">
        <p14:creationId xmlns:p14="http://schemas.microsoft.com/office/powerpoint/2010/main" val="123133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8F33F-3452-4788-80BC-77B904AA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Discografía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06CB86-C4F9-4519-BC9F-110D9448D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1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974 - </a:t>
            </a:r>
            <a:r>
              <a:rPr lang="es-ES" b="0" i="1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2" tooltip="Barroco Andino (álbum) (aún no redactado)"/>
              </a:rPr>
              <a:t>Barroco Andino</a:t>
            </a:r>
            <a:endParaRPr lang="es-E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1975 - </a:t>
            </a:r>
            <a:r>
              <a:rPr lang="es-ES" b="0" i="1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3" tooltip="Bach (álbum) (aún no redactado)"/>
              </a:rPr>
              <a:t>Bach</a:t>
            </a:r>
            <a:endParaRPr lang="es-E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1976 - </a:t>
            </a:r>
            <a:r>
              <a:rPr lang="es-ES" b="0" i="1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4" tooltip="In camera (aún no redactado)"/>
              </a:rPr>
              <a:t>In camera</a:t>
            </a:r>
            <a:endParaRPr lang="es-E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1985 - </a:t>
            </a:r>
            <a:r>
              <a:rPr lang="es-ES" b="0" i="1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5" tooltip="Música maravillosa (aún no redactado)"/>
              </a:rPr>
              <a:t>Música maravillosa</a:t>
            </a:r>
            <a:endParaRPr lang="es-E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1989 - </a:t>
            </a:r>
            <a:r>
              <a:rPr lang="es-ES" b="0" i="1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6" tooltip="La quena bien temperada (aún no redactado)"/>
              </a:rPr>
              <a:t>La quena bien temperada</a:t>
            </a:r>
            <a:endParaRPr lang="es-E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1994 - </a:t>
            </a:r>
            <a:r>
              <a:rPr lang="es-ES" b="0" i="1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7" tooltip="Cordillera (álbum) (aún no redactado)"/>
              </a:rPr>
              <a:t>Cordillera</a:t>
            </a:r>
            <a:endParaRPr lang="es-E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1996 - </a:t>
            </a:r>
            <a:r>
              <a:rPr lang="es-ES" b="0" i="1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8" tooltip="Recados de Gabriela Mistral (aún no redactado)"/>
              </a:rPr>
              <a:t>Recados de Gabriela Mistral</a:t>
            </a:r>
            <a:endParaRPr lang="es-E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15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27A93-F9F2-471B-9D7F-34B1156B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08B67-C49C-4A27-BC08-4AD455B8E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r>
              <a:rPr lang="es-CL" dirty="0"/>
              <a:t>Vivace: </a:t>
            </a:r>
            <a:r>
              <a:rPr lang="es-CL" dirty="0">
                <a:hlinkClick r:id="rId2"/>
              </a:rPr>
              <a:t>https://youtu.be/MUT26PcvMPQ</a:t>
            </a:r>
            <a:endParaRPr lang="es-CL" dirty="0"/>
          </a:p>
          <a:p>
            <a:endParaRPr lang="es-CL" dirty="0"/>
          </a:p>
          <a:p>
            <a:r>
              <a:rPr lang="es-CL" dirty="0" err="1"/>
              <a:t>Badinerie</a:t>
            </a:r>
            <a:r>
              <a:rPr lang="es-CL" dirty="0"/>
              <a:t>: https://youtu.be/z-0bUh0803M</a:t>
            </a:r>
          </a:p>
          <a:p>
            <a:endParaRPr lang="es-CL" dirty="0"/>
          </a:p>
          <a:p>
            <a:r>
              <a:rPr lang="es-CL" dirty="0"/>
              <a:t>Marcha turca: </a:t>
            </a:r>
            <a:r>
              <a:rPr lang="es-CL" dirty="0">
                <a:hlinkClick r:id="rId3"/>
              </a:rPr>
              <a:t>https://youtu.be/h__4x4KyB14</a:t>
            </a:r>
            <a:endParaRPr lang="es-CL" dirty="0"/>
          </a:p>
          <a:p>
            <a:endParaRPr lang="es-CL" dirty="0"/>
          </a:p>
          <a:p>
            <a:r>
              <a:rPr lang="es-CL" dirty="0"/>
              <a:t>Minueto con trío: https://youtu.be/0U8IRDvYAMo</a:t>
            </a:r>
          </a:p>
        </p:txBody>
      </p:sp>
    </p:spTree>
    <p:extLst>
      <p:ext uri="{BB962C8B-B14F-4D97-AF65-F5344CB8AC3E}">
        <p14:creationId xmlns:p14="http://schemas.microsoft.com/office/powerpoint/2010/main" val="359964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628134-ABEC-456A-BE67-3A8760166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9"/>
          <a:stretch/>
        </p:blipFill>
        <p:spPr>
          <a:xfrm>
            <a:off x="3270819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306F91-8648-4062-A2C8-E5595D87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s-CL" sz="2800"/>
              <a:t>Actividad Musical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FA51A1-77FE-4689-A603-BF842E6A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s-CL" sz="1700" dirty="0"/>
              <a:t>Buscar en internet los integrantes del grupo desde sus inicios</a:t>
            </a:r>
          </a:p>
          <a:p>
            <a:r>
              <a:rPr lang="es-CL" sz="1700" dirty="0"/>
              <a:t>Incluir una fotografía</a:t>
            </a:r>
          </a:p>
          <a:p>
            <a:r>
              <a:rPr lang="es-CL" sz="1700" dirty="0"/>
              <a:t>Un link de una canción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5C629ED-CFEF-48F6-8033-0860D0F3F2F1}"/>
              </a:ext>
            </a:extLst>
          </p:cNvPr>
          <p:cNvCxnSpPr/>
          <p:nvPr/>
        </p:nvCxnSpPr>
        <p:spPr>
          <a:xfrm flipH="1">
            <a:off x="2589088" y="3719245"/>
            <a:ext cx="4376791" cy="13253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A366E65-2FBB-450B-AE96-A7261C25800F}"/>
              </a:ext>
            </a:extLst>
          </p:cNvPr>
          <p:cNvSpPr txBox="1"/>
          <p:nvPr/>
        </p:nvSpPr>
        <p:spPr>
          <a:xfrm flipH="1">
            <a:off x="699135" y="4859945"/>
            <a:ext cx="295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Gonzalo Abarca mi compañero</a:t>
            </a:r>
          </a:p>
        </p:txBody>
      </p:sp>
    </p:spTree>
    <p:extLst>
      <p:ext uri="{BB962C8B-B14F-4D97-AF65-F5344CB8AC3E}">
        <p14:creationId xmlns:p14="http://schemas.microsoft.com/office/powerpoint/2010/main" val="319920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FC111D-0B79-4DF2-B82C-5999411D7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CL" b="1" i="0">
                <a:solidFill>
                  <a:srgbClr val="FFFFFF"/>
                </a:solidFill>
              </a:rPr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C775BE-304A-4BEB-A4B4-53C7EEA79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</a:rPr>
              <a:t>PLAZO DE ENTREGA: 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</a:rPr>
              <a:t>Lunes 23 de Noviembre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</a:rPr>
              <a:t>CORREO: cconuecar@emmanuel.cl</a:t>
            </a:r>
          </a:p>
          <a:p>
            <a:pPr>
              <a:lnSpc>
                <a:spcPct val="150000"/>
              </a:lnSpc>
            </a:pPr>
            <a:r>
              <a:rPr lang="es-ES" sz="2400" b="1" dirty="0" err="1">
                <a:solidFill>
                  <a:srgbClr val="000000"/>
                </a:solidFill>
              </a:rPr>
              <a:t>Whatsapp</a:t>
            </a:r>
            <a:r>
              <a:rPr lang="es-ES" sz="2400" b="1" dirty="0">
                <a:solidFill>
                  <a:srgbClr val="000000"/>
                </a:solidFill>
              </a:rPr>
              <a:t>: +56978961502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</a:rPr>
              <a:t>Buzón de Tareas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</a:rPr>
              <a:t>Esta actividad puede ser realizada entre 2 estudiantes</a:t>
            </a:r>
          </a:p>
          <a:p>
            <a:endParaRPr lang="es-C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7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s-CL" sz="4000" dirty="0"/>
              <a:t>Canciones de la Nueva Trova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936072-680D-4737-8D3D-B1B789C6C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0"/>
          <a:stretch/>
        </p:blipFill>
        <p:spPr>
          <a:xfrm>
            <a:off x="624203" y="299509"/>
            <a:ext cx="4531505" cy="625898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L" sz="2000" b="1" dirty="0"/>
              <a:t>Cuba</a:t>
            </a:r>
            <a:r>
              <a:rPr lang="es-CL" sz="2000" dirty="0"/>
              <a:t>: </a:t>
            </a:r>
            <a:r>
              <a:rPr lang="es-ES" sz="2000" dirty="0"/>
              <a:t>El movimiento Nueva Trova Cubana, surgido hacia fines del año 1967 y comienzos de 1968, fue uno de los más importantes dentro de la Nueva Canción Latinoamericana, en términos de difusión, calidad musical e influencia continental.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6721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1150" y="384175"/>
            <a:ext cx="10515600" cy="1325563"/>
          </a:xfrm>
        </p:spPr>
        <p:txBody>
          <a:bodyPr/>
          <a:lstStyle/>
          <a:p>
            <a:r>
              <a:rPr lang="es-CL" dirty="0"/>
              <a:t>Objetivos de la Nueva Trova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09800" y="1981201"/>
          <a:ext cx="7848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49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94110-8F33-4F33-A84F-611CD68D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24" y="471145"/>
            <a:ext cx="5550355" cy="1049235"/>
          </a:xfrm>
        </p:spPr>
        <p:txBody>
          <a:bodyPr>
            <a:normAutofit/>
          </a:bodyPr>
          <a:lstStyle/>
          <a:p>
            <a:r>
              <a:rPr lang="es-CL" dirty="0"/>
              <a:t>Nueva Canción Chilena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0E1FAA-1BC3-4CE0-9028-1B2AB490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42993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s-ES" dirty="0"/>
              <a:t>La Nueva Canción Chilena se desarrolló desde la década de 1960, consolidándose a fines de esos años y proyectándose hacia los primeros años de la década siguiente.</a:t>
            </a:r>
          </a:p>
          <a:p>
            <a:pPr>
              <a:lnSpc>
                <a:spcPct val="170000"/>
              </a:lnSpc>
            </a:pPr>
            <a:r>
              <a:rPr lang="es-ES" dirty="0"/>
              <a:t>Basada en la recuperación de la música folclórica, sus cultores agregaron factores propios de la música continental, incorporando instrumentos y ritmos de toda el área hispanoamericana. 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443D2E-9547-44E6-ADD7-DEFF004D0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6" r="22503" b="-2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9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98B2CE-0BF0-454D-88B0-51F47850E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6" y="1400176"/>
            <a:ext cx="5286374" cy="47720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La Nueva Canción incorporó un fuerte compromiso con el proceso de cambios sociales que vivía Chile en los años sesenta y setenta. De hecho, muchos de sus exponentes asumieron un compromiso efectivo con el gobierno de la Unidad Popular del Presidente Salvador Allende, transformándose en un movimiento musical con una clara militancia política.</a:t>
            </a:r>
            <a:endParaRPr lang="es-CL" sz="2000" dirty="0"/>
          </a:p>
        </p:txBody>
      </p:sp>
      <p:pic>
        <p:nvPicPr>
          <p:cNvPr id="4" name="Imagen 3" descr="Imagen que contiene señal&#10;&#10;Descripción generada automáticamente">
            <a:extLst>
              <a:ext uri="{FF2B5EF4-FFF2-40B4-BE49-F238E27FC236}">
                <a16:creationId xmlns:a16="http://schemas.microsoft.com/office/drawing/2014/main" id="{0B865F84-F061-431F-93B0-6E19C7BD6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" r="2321" b="-4"/>
          <a:stretch/>
        </p:blipFill>
        <p:spPr>
          <a:xfrm>
            <a:off x="7439025" y="1116344"/>
            <a:ext cx="3476451" cy="48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1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663F0-3F72-444C-A511-29C43612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Principales exponentes de la Nueva Trova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DA1D30-C785-4629-96E5-DC13857AD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CL" sz="2000" dirty="0">
                <a:hlinkClick r:id="rId2" tooltip="Violeta Par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Violeta Parra</a:t>
            </a:r>
            <a:r>
              <a:rPr lang="es-CL" sz="2000" dirty="0"/>
              <a:t>    		</a:t>
            </a:r>
            <a:r>
              <a:rPr lang="es-CL" sz="2000" dirty="0">
                <a:hlinkClick r:id="rId3" tooltip="Víctor Ja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Víctor Jara</a:t>
            </a:r>
            <a:r>
              <a:rPr lang="es-CL" sz="2000" dirty="0"/>
              <a:t> 		</a:t>
            </a:r>
            <a:r>
              <a:rPr lang="es-CL" sz="2000" dirty="0">
                <a:hlinkClick r:id="rId4" tooltip="Inti-Illiman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Inti-Illimani</a:t>
            </a:r>
            <a:r>
              <a:rPr lang="es-CL" sz="2000" dirty="0"/>
              <a:t>	</a:t>
            </a:r>
            <a:r>
              <a:rPr lang="es-CL" sz="2000" dirty="0">
                <a:hlinkClick r:id="rId5" tooltip="Quilapayú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Quilapayún</a:t>
            </a:r>
            <a:endParaRPr lang="es-CL" sz="2000" dirty="0"/>
          </a:p>
          <a:p>
            <a:pPr>
              <a:lnSpc>
                <a:spcPct val="150000"/>
              </a:lnSpc>
            </a:pPr>
            <a:r>
              <a:rPr lang="es-CL" sz="2000" dirty="0">
                <a:hlinkClick r:id="rId6" tooltip="Grupo Congres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Congreso</a:t>
            </a:r>
            <a:r>
              <a:rPr lang="es-CL" sz="2000" dirty="0"/>
              <a:t> 		</a:t>
            </a:r>
            <a:r>
              <a:rPr lang="es-CL" sz="2000" dirty="0">
                <a:hlinkClick r:id="rId7" tooltip="Los Jaiv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 Jaivas</a:t>
            </a:r>
            <a:r>
              <a:rPr lang="es-CL" sz="2000" dirty="0"/>
              <a:t> 		</a:t>
            </a:r>
            <a:r>
              <a:rPr lang="es-CL" sz="2000" dirty="0">
                <a:hlinkClick r:id="rId8" tooltip="Illap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Illapu</a:t>
            </a:r>
            <a:r>
              <a:rPr lang="es-CL" sz="2000" dirty="0"/>
              <a:t> 		</a:t>
            </a:r>
            <a:r>
              <a:rPr lang="es-CL" sz="2000" dirty="0">
                <a:hlinkClick r:id="rId9" tooltip="Barroco Andino (band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Barroco Andino</a:t>
            </a:r>
            <a:endParaRPr lang="es-CL" sz="2000" dirty="0"/>
          </a:p>
          <a:p>
            <a:pPr>
              <a:lnSpc>
                <a:spcPct val="150000"/>
              </a:lnSpc>
            </a:pPr>
            <a:r>
              <a:rPr lang="es-CL" sz="2000" dirty="0">
                <a:hlinkClick r:id="rId10" tooltip="Patricio Man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Patricio Manns</a:t>
            </a:r>
            <a:r>
              <a:rPr lang="es-CL" sz="2000" dirty="0"/>
              <a:t> 		</a:t>
            </a:r>
            <a:r>
              <a:rPr lang="es-CL" sz="2000" dirty="0">
                <a:hlinkClick r:id="rId11" tooltip="Luis Adv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 </a:t>
            </a:r>
            <a:r>
              <a:rPr lang="es-CL" sz="2000" dirty="0" err="1">
                <a:hlinkClick r:id="rId11" tooltip="Luis Adv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</a:t>
            </a:r>
            <a:r>
              <a:rPr lang="es-CL" sz="2000" dirty="0"/>
              <a:t>    		</a:t>
            </a:r>
            <a:r>
              <a:rPr lang="pt-BR" sz="2000" dirty="0">
                <a:hlinkClick r:id="rId12" tooltip="Héctor Pave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Héctor </a:t>
            </a:r>
            <a:r>
              <a:rPr lang="pt-BR" sz="2000" dirty="0" err="1">
                <a:hlinkClick r:id="rId12" tooltip="Héctor Pave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Pavez</a:t>
            </a:r>
            <a:r>
              <a:rPr lang="pt-BR" sz="2000" dirty="0"/>
              <a:t>  	</a:t>
            </a:r>
            <a:r>
              <a:rPr lang="pt-BR" sz="2000" dirty="0" err="1">
                <a:hlinkClick r:id="rId13" tooltip="Horacio Salin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Horacio</a:t>
            </a:r>
            <a:r>
              <a:rPr lang="pt-BR" sz="2000" dirty="0">
                <a:hlinkClick r:id="rId13" tooltip="Horacio Salin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Salinas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>
                <a:hlinkClick r:id="rId14" tooltip="Pedro Yáñe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Pedro </a:t>
            </a:r>
            <a:r>
              <a:rPr lang="pt-BR" sz="2000" dirty="0" err="1">
                <a:hlinkClick r:id="rId14" tooltip="Pedro Yáñe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Yáñez</a:t>
            </a:r>
            <a:r>
              <a:rPr lang="pt-BR" sz="2000" dirty="0"/>
              <a:t>     		</a:t>
            </a:r>
            <a:r>
              <a:rPr lang="pt-BR" sz="2000" dirty="0" err="1">
                <a:hlinkClick r:id="rId15" tooltip="Quelenta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Quelentaro</a:t>
            </a:r>
            <a:r>
              <a:rPr lang="pt-BR" sz="2000" dirty="0"/>
              <a:t> 		</a:t>
            </a:r>
            <a:r>
              <a:rPr lang="pt-BR" sz="2000" dirty="0">
                <a:hlinkClick r:id="rId16" tooltip="Rolando Alarcó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Rolando </a:t>
            </a:r>
            <a:r>
              <a:rPr lang="pt-BR" sz="2000" dirty="0" err="1">
                <a:hlinkClick r:id="rId16" tooltip="Rolando Alarcó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Alarcón</a:t>
            </a:r>
            <a:r>
              <a:rPr lang="pt-BR" sz="2000" dirty="0"/>
              <a:t> 	</a:t>
            </a:r>
            <a:r>
              <a:rPr lang="pt-BR" sz="2000" dirty="0" err="1"/>
              <a:t>Cuncumén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>
                <a:hlinkClick r:id="rId17" tooltip="Tito Fernández (cantauto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Tito Fernández</a:t>
            </a:r>
            <a:r>
              <a:rPr lang="pt-BR" sz="2000" dirty="0"/>
              <a:t> 		</a:t>
            </a:r>
            <a:r>
              <a:rPr lang="pt-BR" sz="2000" dirty="0" err="1">
                <a:hlinkClick r:id="rId18" tooltip="Payo Grondo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Payo</a:t>
            </a:r>
            <a:r>
              <a:rPr lang="pt-BR" sz="2000" dirty="0">
                <a:hlinkClick r:id="rId18" tooltip="Payo Grondo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2000" dirty="0" err="1">
                <a:hlinkClick r:id="rId18" tooltip="Payo Grondo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Grondona</a:t>
            </a:r>
            <a:r>
              <a:rPr lang="pt-BR" sz="2000" dirty="0"/>
              <a:t> 		</a:t>
            </a:r>
            <a:r>
              <a:rPr lang="pt-BR" sz="2000" dirty="0" err="1">
                <a:hlinkClick r:id="rId19" tooltip="Ángel Par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Ángel</a:t>
            </a:r>
            <a:r>
              <a:rPr lang="pt-BR" sz="2000" dirty="0">
                <a:hlinkClick r:id="rId19" tooltip="Ángel Par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Parra</a:t>
            </a:r>
            <a:r>
              <a:rPr lang="pt-BR" sz="2000" dirty="0"/>
              <a:t> 	</a:t>
            </a:r>
            <a:r>
              <a:rPr lang="pt-BR" sz="2000" dirty="0" err="1"/>
              <a:t>Wiracocha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es-CL" sz="2000" dirty="0">
                <a:hlinkClick r:id="rId20" tooltip="Isabel Par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Isabel Parra</a:t>
            </a:r>
            <a:r>
              <a:rPr lang="es-CL" sz="2000" dirty="0"/>
              <a:t>		</a:t>
            </a:r>
            <a:r>
              <a:rPr lang="es-CL" sz="2000" dirty="0">
                <a:hlinkClick r:id="rId21" tooltip="Tiemponuev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Tiempo Nuevo</a:t>
            </a:r>
            <a:r>
              <a:rPr lang="es-CL" sz="2000" dirty="0"/>
              <a:t> 			</a:t>
            </a:r>
            <a:endParaRPr lang="es-CL" dirty="0"/>
          </a:p>
          <a:p>
            <a:pPr>
              <a:lnSpc>
                <a:spcPct val="150000"/>
              </a:lnSpc>
            </a:pPr>
            <a:r>
              <a:rPr lang="es-CL" sz="2000" dirty="0"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Trío </a:t>
            </a:r>
            <a:r>
              <a:rPr lang="es-CL" sz="2000" dirty="0" err="1"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Lonqui</a:t>
            </a:r>
            <a:endParaRPr lang="es-CL" sz="2000" dirty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55FAB0-76D3-4E92-93EA-C8E61DFBF05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445201" y="4232442"/>
            <a:ext cx="1219306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24CEDD2-79EE-45CB-90E2-6B1E4C600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79" b="214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B28007-1328-4F13-B336-D4198577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s-C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Barroco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C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Andino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88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6DEF8-2676-455C-B5D7-00DAD4E7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Orígenes e Historia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D6AED5-D33D-485D-B864-2306772E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E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 una agrupación musical chilena  fundada en octubre de 1973 en Santiago de Chile, perteneciente a la llamada Nueva Canción chilena y que se caracteriza por el uso de diversos instrumentos y arreglos folclóricos para interpretar repertorio de música docta o clásica, principalmente del período barroco y de aquí deriva su nombre, por la fusión del período musical y de los instrumentos andinos.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525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6596FA3-2A3C-4246-B90E-18E6742B0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08" r="3612"/>
          <a:stretch/>
        </p:blipFill>
        <p:spPr>
          <a:xfrm>
            <a:off x="3196" y="376994"/>
            <a:ext cx="12188804" cy="59190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77969" y="4641753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75628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Panorámica</PresentationFormat>
  <Paragraphs>54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Clases de música PPT 14  “Barroco Andino”</vt:lpstr>
      <vt:lpstr>Canciones de la Nueva Trova</vt:lpstr>
      <vt:lpstr>Objetivos de la Nueva Trova</vt:lpstr>
      <vt:lpstr>Nueva Canción Chilena</vt:lpstr>
      <vt:lpstr>Presentación de PowerPoint</vt:lpstr>
      <vt:lpstr>Principales exponentes de la Nueva Trova</vt:lpstr>
      <vt:lpstr>“Barroco Andino”</vt:lpstr>
      <vt:lpstr>Orígenes e Historia</vt:lpstr>
      <vt:lpstr>Presentación de PowerPoint</vt:lpstr>
      <vt:lpstr>Presentación de PowerPoint</vt:lpstr>
      <vt:lpstr>Presentación de PowerPoint</vt:lpstr>
      <vt:lpstr>Discografía</vt:lpstr>
      <vt:lpstr>Audiciones</vt:lpstr>
      <vt:lpstr>Actividad Musical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PPT 14  “Barroco Andino”</dc:title>
  <dc:creator>Claudia Coñuecar</dc:creator>
  <cp:lastModifiedBy>Claudia Coñuecar</cp:lastModifiedBy>
  <cp:revision>2</cp:revision>
  <dcterms:created xsi:type="dcterms:W3CDTF">2020-11-14T20:27:28Z</dcterms:created>
  <dcterms:modified xsi:type="dcterms:W3CDTF">2020-11-14T20:28:01Z</dcterms:modified>
</cp:coreProperties>
</file>